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1"/>
  </p:notesMasterIdLst>
  <p:sldIdLst>
    <p:sldId id="256" r:id="rId5"/>
    <p:sldId id="266" r:id="rId6"/>
    <p:sldId id="267" r:id="rId7"/>
    <p:sldId id="268" r:id="rId8"/>
    <p:sldId id="259" r:id="rId9"/>
    <p:sldId id="264" r:id="rId10"/>
    <p:sldId id="265" r:id="rId11"/>
    <p:sldId id="269" r:id="rId12"/>
    <p:sldId id="260" r:id="rId13"/>
    <p:sldId id="270" r:id="rId14"/>
    <p:sldId id="257" r:id="rId15"/>
    <p:sldId id="258" r:id="rId16"/>
    <p:sldId id="271" r:id="rId17"/>
    <p:sldId id="261" r:id="rId18"/>
    <p:sldId id="262" r:id="rId19"/>
    <p:sldId id="263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0B2166-F946-4BE5-B329-133E235D3414}" v="351" dt="2024-08-06T19:11:46.358"/>
    <p1510:client id="{6FA14932-30DB-F975-75BC-A6CD59522747}" v="258" dt="2024-08-06T16:25:36.138"/>
    <p1510:client id="{7BC5BA0B-2501-FC68-1C92-DD7ABEEEDD40}" v="117" dt="2024-08-06T19:57:07.637"/>
    <p1510:client id="{896E09A9-87DA-4522-5C8D-028DA7663E7F}" v="91" dt="2024-08-06T13:13:17.983"/>
    <p1510:client id="{A5F7DD22-A415-10CA-390A-5F52F9DDAF8D}" v="871" dt="2024-08-06T18:59:32.131"/>
    <p1510:client id="{B9E3958B-3938-F7B5-E0EB-2C6DB70A752B}" v="5" dt="2024-08-06T19:49:07.724"/>
    <p1510:client id="{B9EE785F-F35D-5797-DE20-798577A7C1DD}" v="139" dt="2024-08-06T16:43:25.215"/>
    <p1510:client id="{C5C8E0A6-19B1-458C-A01C-D68B0081CF86}" v="132" dt="2024-08-06T19:52:17.403"/>
    <p1510:client id="{FA4AF70A-D1F2-25F0-11FB-92B47038A176}" v="13" dt="2024-08-06T19:43:18.9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70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876379194714226"/>
          <c:y val="1.30238466289943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000596139993542"/>
          <c:y val="3.3081666202166495E-2"/>
          <c:w val="0.76574716212523908"/>
          <c:h val="0.780127728113200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SVD Tuned</c:v>
                </c:pt>
                <c:pt idx="1">
                  <c:v>SVD </c:v>
                </c:pt>
                <c:pt idx="2">
                  <c:v>Collaborative Filtering</c:v>
                </c:pt>
                <c:pt idx="3">
                  <c:v>Content_Based Filtering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1.385</c:v>
                </c:pt>
                <c:pt idx="1">
                  <c:v>1.4390000000000001</c:v>
                </c:pt>
                <c:pt idx="2">
                  <c:v>2.698</c:v>
                </c:pt>
                <c:pt idx="3">
                  <c:v>2.698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9DD-4BBD-8543-FCB304C777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752145568"/>
        <c:axId val="-752145024"/>
      </c:barChart>
      <c:catAx>
        <c:axId val="-752145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52145024"/>
        <c:crosses val="autoZero"/>
        <c:auto val="1"/>
        <c:lblAlgn val="ctr"/>
        <c:lblOffset val="100"/>
        <c:noMultiLvlLbl val="0"/>
      </c:catAx>
      <c:valAx>
        <c:axId val="-752145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52145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831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4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33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35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08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554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268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25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3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1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21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390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19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17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17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67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35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8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98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883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12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0030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nkhubalale-recommendation-system-app-izOvxz.streanlit.app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nkhubalale-recommendation-system-app-izOvxz.streanlit.app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image" Target="../media/image2.png"/><Relationship Id="rId4" Type="http://schemas.openxmlformats.org/officeDocument/2006/relationships/image" Target="../media/image21.png"/><Relationship Id="rId9" Type="http://schemas.openxmlformats.org/officeDocument/2006/relationships/hyperlink" Target="https://gamma.ap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gamma.app" TargetMode="External"/><Relationship Id="rId4" Type="http://schemas.openxmlformats.org/officeDocument/2006/relationships/hyperlink" Target="https://www.kaggle.com/datasets/CooperUnion/anime-recommendations-database)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385292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Anime Recommendation System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4949547"/>
            <a:ext cx="7415927" cy="11851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00" dirty="0">
              <a:solidFill>
                <a:srgbClr val="C9C2C0"/>
              </a:solidFill>
              <a:ea typeface="Gelasio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64037" y="6430804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837BD5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ZA" dirty="0"/>
          </a:p>
        </p:txBody>
      </p:sp>
      <p:sp>
        <p:nvSpPr>
          <p:cNvPr id="8" name="Text 5"/>
          <p:cNvSpPr/>
          <p:nvPr/>
        </p:nvSpPr>
        <p:spPr>
          <a:xfrm>
            <a:off x="977265" y="6579513"/>
            <a:ext cx="168354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Nm</a:t>
            </a:r>
            <a:endParaRPr lang="en-US" sz="768" dirty="0"/>
          </a:p>
        </p:txBody>
      </p:sp>
      <p:sp>
        <p:nvSpPr>
          <p:cNvPr id="9" name="Text 6"/>
          <p:cNvSpPr/>
          <p:nvPr/>
        </p:nvSpPr>
        <p:spPr>
          <a:xfrm>
            <a:off x="1382316" y="6412349"/>
            <a:ext cx="3042761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 OTAKU OASIS</a:t>
            </a:r>
            <a:endParaRPr lang="en-US" sz="2430" dirty="0"/>
          </a:p>
        </p:txBody>
      </p:sp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5" name="Text 2"/>
          <p:cNvSpPr/>
          <p:nvPr/>
        </p:nvSpPr>
        <p:spPr>
          <a:xfrm>
            <a:off x="435189" y="461325"/>
            <a:ext cx="7859554" cy="11468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4515"/>
              </a:lnSpc>
              <a:buNone/>
            </a:pPr>
            <a:r>
              <a:rPr lang="en-US" sz="3600" dirty="0">
                <a:solidFill>
                  <a:srgbClr val="D8B6A4"/>
                </a:solidFill>
                <a:latin typeface="Gelasio"/>
                <a:ea typeface="Gelasio" pitchFamily="34" charset="-122"/>
                <a:cs typeface="Gelasio" pitchFamily="34" charset="-120"/>
              </a:rPr>
              <a:t>Model Selection</a:t>
            </a:r>
            <a:endParaRPr lang="en-US" sz="3600" dirty="0">
              <a:latin typeface="Gelasio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8883" y="1324575"/>
            <a:ext cx="2293858" cy="28670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258"/>
              </a:lnSpc>
            </a:pPr>
            <a:r>
              <a:rPr lang="en-US" dirty="0">
                <a:solidFill>
                  <a:srgbClr val="C9C2C0"/>
                </a:solidFill>
                <a:latin typeface="Gelasio"/>
                <a:ea typeface="Gelasio"/>
              </a:rPr>
              <a:t>Hierarichal Clustering</a:t>
            </a:r>
          </a:p>
        </p:txBody>
      </p:sp>
      <p:sp>
        <p:nvSpPr>
          <p:cNvPr id="9" name="Text 6"/>
          <p:cNvSpPr/>
          <p:nvPr/>
        </p:nvSpPr>
        <p:spPr>
          <a:xfrm>
            <a:off x="6312098" y="3739872"/>
            <a:ext cx="7492603" cy="5869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312"/>
              </a:lnSpc>
              <a:buNone/>
            </a:pPr>
            <a:endParaRPr lang="en-US" sz="1400" dirty="0">
              <a:solidFill>
                <a:srgbClr val="C9C2C0"/>
              </a:solidFill>
              <a:latin typeface="Gelasio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761336" y="1323193"/>
            <a:ext cx="2431880" cy="28670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258"/>
              </a:lnSpc>
            </a:pPr>
            <a:r>
              <a:rPr lang="en-US" dirty="0">
                <a:solidFill>
                  <a:srgbClr val="C9C2C0"/>
                </a:solidFill>
                <a:latin typeface="Gelasio"/>
                <a:ea typeface="Gelasio"/>
              </a:rPr>
              <a:t>Gaussian Mixture Models</a:t>
            </a:r>
          </a:p>
        </p:txBody>
      </p:sp>
      <p:sp>
        <p:nvSpPr>
          <p:cNvPr id="12" name="Text 9"/>
          <p:cNvSpPr/>
          <p:nvPr/>
        </p:nvSpPr>
        <p:spPr>
          <a:xfrm>
            <a:off x="6312098" y="5273993"/>
            <a:ext cx="7492603" cy="5869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312"/>
              </a:lnSpc>
              <a:buNone/>
            </a:pPr>
            <a:endParaRPr lang="en-US" sz="1400" dirty="0">
              <a:solidFill>
                <a:srgbClr val="C9C2C0"/>
              </a:solidFill>
              <a:latin typeface="Gelasio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312098" y="6411397"/>
            <a:ext cx="2472452" cy="28670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258"/>
              </a:lnSpc>
              <a:buNone/>
            </a:pPr>
            <a:endParaRPr lang="en-US" dirty="0">
              <a:solidFill>
                <a:srgbClr val="C9C2C0"/>
              </a:solidFill>
              <a:latin typeface="Gelasio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312098" y="6808113"/>
            <a:ext cx="7492603" cy="29348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312"/>
              </a:lnSpc>
              <a:buNone/>
            </a:pPr>
            <a:endParaRPr lang="en-US" sz="1400" dirty="0">
              <a:solidFill>
                <a:srgbClr val="C9C2C0"/>
              </a:solidFill>
              <a:latin typeface="Gelasio"/>
            </a:endParaRPr>
          </a:p>
        </p:txBody>
      </p:sp>
      <p:pic>
        <p:nvPicPr>
          <p:cNvPr id="16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xmlns="" id="{7ECAC5A5-4245-DBBE-46FE-6F6929BDC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77" y="2054434"/>
            <a:ext cx="6465498" cy="5535462"/>
          </a:xfrm>
          <a:prstGeom prst="rect">
            <a:avLst/>
          </a:prstGeom>
        </p:spPr>
      </p:pic>
      <p:pic>
        <p:nvPicPr>
          <p:cNvPr id="7" name="Picture 6" descr="A chart of a mixture model clusters&#10;&#10;Description automatically generated">
            <a:extLst>
              <a:ext uri="{FF2B5EF4-FFF2-40B4-BE49-F238E27FC236}">
                <a16:creationId xmlns:a16="http://schemas.microsoft.com/office/drawing/2014/main" xmlns="" id="{76147BA7-B6D5-C9DF-491E-AACB48363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371" y="2035835"/>
            <a:ext cx="6897537" cy="555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83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701635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Collaborative Filtering Approach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2614970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approach leverages similarities between users' preferences to generate recommendations. It analyzes past ratings and interactions to find users with similar tastes.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864037" y="435542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8" name="Text 5"/>
          <p:cNvSpPr/>
          <p:nvPr/>
        </p:nvSpPr>
        <p:spPr>
          <a:xfrm>
            <a:off x="1062157" y="4447937"/>
            <a:ext cx="15918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6"/>
          <p:cNvSpPr/>
          <p:nvPr/>
        </p:nvSpPr>
        <p:spPr>
          <a:xfrm>
            <a:off x="1666280" y="435542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User-based Filtering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1666280" y="4889302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Recommends anime based on the ratings of users with similar tastes.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864037" y="6203871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2" name="Text 9"/>
          <p:cNvSpPr/>
          <p:nvPr/>
        </p:nvSpPr>
        <p:spPr>
          <a:xfrm>
            <a:off x="1038225" y="6296382"/>
            <a:ext cx="20693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10"/>
          <p:cNvSpPr/>
          <p:nvPr/>
        </p:nvSpPr>
        <p:spPr>
          <a:xfrm>
            <a:off x="1666280" y="620387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Item-based Filtering</a:t>
            </a:r>
            <a:endParaRPr lang="en-US" sz="2430" dirty="0"/>
          </a:p>
        </p:txBody>
      </p:sp>
      <p:sp>
        <p:nvSpPr>
          <p:cNvPr id="14" name="Text 11"/>
          <p:cNvSpPr/>
          <p:nvPr/>
        </p:nvSpPr>
        <p:spPr>
          <a:xfrm>
            <a:off x="1666280" y="6737747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Suggests anime based on the ratings of other users who liked similar titles.</a:t>
            </a:r>
            <a:endParaRPr lang="en-US" sz="1944" dirty="0"/>
          </a:p>
        </p:txBody>
      </p:sp>
      <p:pic>
        <p:nvPicPr>
          <p:cNvPr id="1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4" name="Text 2"/>
          <p:cNvSpPr/>
          <p:nvPr/>
        </p:nvSpPr>
        <p:spPr>
          <a:xfrm>
            <a:off x="864037" y="1804868"/>
            <a:ext cx="1232785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Content-Based Recommendation Techniques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070146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approach suggests anime based on the characteristics of the current title, analyzing its features, genres, and themes.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43847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Genre Similarity</a:t>
            </a:r>
            <a:endParaRPr lang="en-US" sz="2430" dirty="0"/>
          </a:p>
        </p:txBody>
      </p:sp>
      <p:sp>
        <p:nvSpPr>
          <p:cNvPr id="7" name="Text 5"/>
          <p:cNvSpPr/>
          <p:nvPr/>
        </p:nvSpPr>
        <p:spPr>
          <a:xfrm>
            <a:off x="864037" y="501729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Recommends anime based on similar genres to the ones the user enjoys.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5372695" y="43847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Character Traits</a:t>
            </a:r>
            <a:endParaRPr lang="en-US" sz="2430" dirty="0"/>
          </a:p>
        </p:txBody>
      </p:sp>
      <p:sp>
        <p:nvSpPr>
          <p:cNvPr id="9" name="Text 7"/>
          <p:cNvSpPr/>
          <p:nvPr/>
        </p:nvSpPr>
        <p:spPr>
          <a:xfrm>
            <a:off x="5372695" y="501729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Suggests anime with characters sharing traits with those the user likes.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9881354" y="43847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Themes and Plot</a:t>
            </a:r>
            <a:endParaRPr lang="en-US" sz="2430" dirty="0"/>
          </a:p>
        </p:txBody>
      </p:sp>
      <p:sp>
        <p:nvSpPr>
          <p:cNvPr id="11" name="Text 9"/>
          <p:cNvSpPr/>
          <p:nvPr/>
        </p:nvSpPr>
        <p:spPr>
          <a:xfrm>
            <a:off x="9881354" y="5017294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Recommends anime with similar themes and plot elements.</a:t>
            </a:r>
            <a:endParaRPr lang="en-US" sz="1944" dirty="0"/>
          </a:p>
        </p:txBody>
      </p:sp>
      <p:pic>
        <p:nvPicPr>
          <p:cNvPr id="1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6905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4" name="Text 2"/>
          <p:cNvSpPr/>
          <p:nvPr/>
        </p:nvSpPr>
        <p:spPr>
          <a:xfrm>
            <a:off x="483037" y="451009"/>
            <a:ext cx="1232785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 smtClean="0">
                <a:solidFill>
                  <a:srgbClr val="D8B6A4"/>
                </a:solidFill>
                <a:latin typeface="Gelasio" pitchFamily="34" charset="0"/>
                <a:ea typeface="Gelasio" pitchFamily="34" charset="-122"/>
              </a:rPr>
              <a:t>Model Evaluation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3327400" y="1250536"/>
            <a:ext cx="6057345" cy="574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</a:rPr>
              <a:t>Evaluation Metric: Root Mean Squared Error (RMSE)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864037" y="501729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5372695" y="43847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9" name="Text 7"/>
          <p:cNvSpPr/>
          <p:nvPr/>
        </p:nvSpPr>
        <p:spPr>
          <a:xfrm>
            <a:off x="5372695" y="501729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9881354" y="43847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1" name="Text 9"/>
          <p:cNvSpPr/>
          <p:nvPr/>
        </p:nvSpPr>
        <p:spPr>
          <a:xfrm>
            <a:off x="9881354" y="5017294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1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837229"/>
              </p:ext>
            </p:extLst>
          </p:nvPr>
        </p:nvGraphicFramePr>
        <p:xfrm>
          <a:off x="8654732" y="2524337"/>
          <a:ext cx="5529462" cy="440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731">
                  <a:extLst>
                    <a:ext uri="{9D8B030D-6E8A-4147-A177-3AD203B41FA5}">
                      <a16:colId xmlns:a16="http://schemas.microsoft.com/office/drawing/2014/main" xmlns="" val="3488262179"/>
                    </a:ext>
                  </a:extLst>
                </a:gridCol>
                <a:gridCol w="2764731">
                  <a:extLst>
                    <a:ext uri="{9D8B030D-6E8A-4147-A177-3AD203B41FA5}">
                      <a16:colId xmlns:a16="http://schemas.microsoft.com/office/drawing/2014/main" xmlns="" val="3112747125"/>
                    </a:ext>
                  </a:extLst>
                </a:gridCol>
              </a:tblGrid>
              <a:tr h="880692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6796105"/>
                  </a:ext>
                </a:extLst>
              </a:tr>
              <a:tr h="880692">
                <a:tc>
                  <a:txBody>
                    <a:bodyPr/>
                    <a:lstStyle/>
                    <a:p>
                      <a:r>
                        <a:rPr lang="en-US" dirty="0" smtClean="0"/>
                        <a:t>SVD Tuned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4749865"/>
                  </a:ext>
                </a:extLst>
              </a:tr>
              <a:tr h="880692">
                <a:tc>
                  <a:txBody>
                    <a:bodyPr/>
                    <a:lstStyle/>
                    <a:p>
                      <a:r>
                        <a:rPr lang="en-US" dirty="0" smtClean="0"/>
                        <a:t>SVD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1.439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16612089"/>
                  </a:ext>
                </a:extLst>
              </a:tr>
              <a:tr h="880692">
                <a:tc>
                  <a:txBody>
                    <a:bodyPr/>
                    <a:lstStyle/>
                    <a:p>
                      <a:r>
                        <a:rPr lang="en-US" dirty="0" smtClean="0"/>
                        <a:t>Collaborative Filtering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2.698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8346391"/>
                  </a:ext>
                </a:extLst>
              </a:tr>
              <a:tr h="880692">
                <a:tc>
                  <a:txBody>
                    <a:bodyPr/>
                    <a:lstStyle/>
                    <a:p>
                      <a:r>
                        <a:rPr lang="en-US" dirty="0" smtClean="0"/>
                        <a:t>Content-Based Filtering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2.698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43185542"/>
                  </a:ext>
                </a:extLst>
              </a:tr>
            </a:tbl>
          </a:graphicData>
        </a:graphic>
      </p:graphicFrame>
      <p:graphicFrame>
        <p:nvGraphicFramePr>
          <p:cNvPr id="17" name="Chart 16"/>
          <p:cNvGraphicFramePr/>
          <p:nvPr>
            <p:extLst>
              <p:ext uri="{D42A27DB-BD31-4B8C-83A1-F6EECF244321}">
                <p14:modId xmlns:p14="http://schemas.microsoft.com/office/powerpoint/2010/main" val="3832819203"/>
              </p:ext>
            </p:extLst>
          </p:nvPr>
        </p:nvGraphicFramePr>
        <p:xfrm>
          <a:off x="-6905" y="1993900"/>
          <a:ext cx="8051800" cy="5850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51021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7228" y="927140"/>
            <a:ext cx="7719060" cy="604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61"/>
              </a:lnSpc>
              <a:buNone/>
            </a:pPr>
            <a:r>
              <a:rPr lang="en-US" sz="3809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Streamlit: Building Interactive Apps</a:t>
            </a:r>
            <a:endParaRPr lang="en-US" sz="3809" dirty="0"/>
          </a:p>
        </p:txBody>
      </p:sp>
      <p:sp>
        <p:nvSpPr>
          <p:cNvPr id="6" name="Text 3"/>
          <p:cNvSpPr/>
          <p:nvPr/>
        </p:nvSpPr>
        <p:spPr>
          <a:xfrm>
            <a:off x="677228" y="1821894"/>
            <a:ext cx="7789545" cy="619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2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 is a Python library that simplifies the process of building interactive web apps for data science projects.</a:t>
            </a:r>
            <a:endParaRPr lang="en-US" sz="152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28" y="2658666"/>
            <a:ext cx="967383" cy="15479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34766" y="2852142"/>
            <a:ext cx="2418636" cy="302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1"/>
              </a:lnSpc>
              <a:buNone/>
            </a:pPr>
            <a:r>
              <a:rPr lang="en-US" sz="190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Interface</a:t>
            </a:r>
            <a:endParaRPr lang="en-US" sz="1905" dirty="0"/>
          </a:p>
        </p:txBody>
      </p:sp>
      <p:sp>
        <p:nvSpPr>
          <p:cNvPr id="9" name="Text 5"/>
          <p:cNvSpPr/>
          <p:nvPr/>
        </p:nvSpPr>
        <p:spPr>
          <a:xfrm>
            <a:off x="1934766" y="3270409"/>
            <a:ext cx="6532007" cy="619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8"/>
              </a:lnSpc>
              <a:buNone/>
            </a:pPr>
            <a:r>
              <a:rPr lang="en-US" sz="152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Creating a user-friendly interface for search, browsing, and personalized recommendations.</a:t>
            </a:r>
            <a:endParaRPr lang="en-US" sz="1524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28" y="4206597"/>
            <a:ext cx="967383" cy="154793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34766" y="4400074"/>
            <a:ext cx="2418636" cy="302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1"/>
              </a:lnSpc>
              <a:buNone/>
            </a:pPr>
            <a:r>
              <a:rPr lang="en-US" sz="190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Visualization</a:t>
            </a:r>
            <a:endParaRPr lang="en-US" sz="1905" dirty="0"/>
          </a:p>
        </p:txBody>
      </p:sp>
      <p:sp>
        <p:nvSpPr>
          <p:cNvPr id="12" name="Text 7"/>
          <p:cNvSpPr/>
          <p:nvPr/>
        </p:nvSpPr>
        <p:spPr>
          <a:xfrm>
            <a:off x="1934766" y="4818340"/>
            <a:ext cx="6532007" cy="619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8"/>
              </a:lnSpc>
              <a:buNone/>
            </a:pPr>
            <a:r>
              <a:rPr lang="en-US" sz="152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Displaying anime details, ratings, and recommendations using interactive charts and graphs.</a:t>
            </a:r>
            <a:endParaRPr lang="en-US" sz="1524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28" y="5754529"/>
            <a:ext cx="967383" cy="154793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934766" y="5948005"/>
            <a:ext cx="2418636" cy="302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1"/>
              </a:lnSpc>
              <a:buNone/>
            </a:pPr>
            <a:r>
              <a:rPr lang="en-US" sz="190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Predictions</a:t>
            </a:r>
            <a:endParaRPr lang="en-US" sz="1905" dirty="0"/>
          </a:p>
        </p:txBody>
      </p:sp>
      <p:sp>
        <p:nvSpPr>
          <p:cNvPr id="15" name="Text 9"/>
          <p:cNvSpPr/>
          <p:nvPr/>
        </p:nvSpPr>
        <p:spPr>
          <a:xfrm>
            <a:off x="1934766" y="6262756"/>
            <a:ext cx="6480249" cy="13264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438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/>
                <a:ea typeface="Gelasio"/>
                <a:cs typeface="Gelasio" pitchFamily="34" charset="-120"/>
              </a:rPr>
              <a:t>Integrating the trained model to provide recommendations based on user preferences</a:t>
            </a:r>
            <a:r>
              <a:rPr lang="en-US" sz="1500" dirty="0" smtClean="0">
                <a:solidFill>
                  <a:srgbClr val="C9C2C0"/>
                </a:solidFill>
                <a:latin typeface="Gelasio"/>
                <a:ea typeface="Gelasio"/>
                <a:cs typeface="Gelasio" pitchFamily="34" charset="-120"/>
              </a:rPr>
              <a:t>.</a:t>
            </a:r>
            <a:endParaRPr lang="en-US" dirty="0">
              <a:cs typeface="Calibri"/>
            </a:endParaRPr>
          </a:p>
          <a:p>
            <a:pPr>
              <a:lnSpc>
                <a:spcPts val="2438"/>
              </a:lnSpc>
            </a:pPr>
            <a:r>
              <a:rPr lang="en-US" sz="1600" dirty="0">
                <a:solidFill>
                  <a:srgbClr val="C9C2C0"/>
                </a:solidFill>
                <a:latin typeface="Gelasio"/>
                <a:hlinkClick r:id="rId7"/>
              </a:rPr>
              <a:t>https://nkhubalale-recommendation-system-app-izOvxz.streanlit.app/</a:t>
            </a:r>
            <a:r>
              <a:rPr lang="en-US" sz="1600" dirty="0">
                <a:solidFill>
                  <a:srgbClr val="C9C2C0"/>
                </a:solidFill>
                <a:latin typeface="Gelasio"/>
              </a:rPr>
              <a:t> </a:t>
            </a:r>
          </a:p>
          <a:p>
            <a:pPr>
              <a:lnSpc>
                <a:spcPts val="2438"/>
              </a:lnSpc>
            </a:pPr>
            <a:endParaRPr lang="en-US" sz="1500" dirty="0">
              <a:solidFill>
                <a:srgbClr val="C9C2C0"/>
              </a:solidFill>
              <a:latin typeface="Gelasio"/>
            </a:endParaRPr>
          </a:p>
        </p:txBody>
      </p:sp>
      <p:pic>
        <p:nvPicPr>
          <p:cNvPr id="16" name="Image 4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3516" y="1415177"/>
            <a:ext cx="7306628" cy="658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82"/>
              </a:lnSpc>
              <a:buNone/>
            </a:pPr>
            <a:r>
              <a:rPr lang="en-US" sz="4146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Deployment and User Interface</a:t>
            </a:r>
            <a:endParaRPr lang="en-US" sz="4146" dirty="0"/>
          </a:p>
        </p:txBody>
      </p:sp>
      <p:sp>
        <p:nvSpPr>
          <p:cNvPr id="6" name="Text 3"/>
          <p:cNvSpPr/>
          <p:nvPr/>
        </p:nvSpPr>
        <p:spPr>
          <a:xfrm>
            <a:off x="6223516" y="2389108"/>
            <a:ext cx="7669768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developed recommender system is deployed on a web server, making it accessible to users for real-time recommendations.</a:t>
            </a:r>
            <a:endParaRPr lang="en-US" sz="1658" dirty="0"/>
          </a:p>
        </p:txBody>
      </p:sp>
      <p:sp>
        <p:nvSpPr>
          <p:cNvPr id="7" name="Shape 4"/>
          <p:cNvSpPr/>
          <p:nvPr/>
        </p:nvSpPr>
        <p:spPr>
          <a:xfrm>
            <a:off x="6223516" y="3299936"/>
            <a:ext cx="7669768" cy="3514487"/>
          </a:xfrm>
          <a:prstGeom prst="roundRect">
            <a:avLst>
              <a:gd name="adj" fmla="val 8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ZA" dirty="0"/>
          </a:p>
        </p:txBody>
      </p:sp>
      <p:sp>
        <p:nvSpPr>
          <p:cNvPr id="8" name="Shape 5"/>
          <p:cNvSpPr/>
          <p:nvPr/>
        </p:nvSpPr>
        <p:spPr>
          <a:xfrm>
            <a:off x="6231136" y="3307556"/>
            <a:ext cx="7654528" cy="9417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9" name="Text 6"/>
          <p:cNvSpPr/>
          <p:nvPr/>
        </p:nvSpPr>
        <p:spPr>
          <a:xfrm>
            <a:off x="6441638" y="3441502"/>
            <a:ext cx="3402449" cy="3369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Authentication</a:t>
            </a:r>
            <a:endParaRPr lang="en-US" sz="1658" dirty="0"/>
          </a:p>
        </p:txBody>
      </p:sp>
      <p:sp>
        <p:nvSpPr>
          <p:cNvPr id="10" name="Text 7"/>
          <p:cNvSpPr/>
          <p:nvPr/>
        </p:nvSpPr>
        <p:spPr>
          <a:xfrm>
            <a:off x="10272713" y="3441502"/>
            <a:ext cx="3402449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Allows users to create profiles and save their preferences.</a:t>
            </a:r>
            <a:endParaRPr lang="en-US" sz="1658" dirty="0"/>
          </a:p>
        </p:txBody>
      </p:sp>
      <p:sp>
        <p:nvSpPr>
          <p:cNvPr id="11" name="Shape 8"/>
          <p:cNvSpPr/>
          <p:nvPr/>
        </p:nvSpPr>
        <p:spPr>
          <a:xfrm>
            <a:off x="6231136" y="4249341"/>
            <a:ext cx="7654528" cy="12787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2" name="Text 9"/>
          <p:cNvSpPr/>
          <p:nvPr/>
        </p:nvSpPr>
        <p:spPr>
          <a:xfrm>
            <a:off x="6441638" y="4383286"/>
            <a:ext cx="3402449" cy="3369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Recommendation Engine</a:t>
            </a:r>
            <a:endParaRPr lang="en-US" sz="1658" dirty="0"/>
          </a:p>
        </p:txBody>
      </p:sp>
      <p:sp>
        <p:nvSpPr>
          <p:cNvPr id="13" name="Text 10"/>
          <p:cNvSpPr/>
          <p:nvPr/>
        </p:nvSpPr>
        <p:spPr>
          <a:xfrm>
            <a:off x="10272713" y="4383286"/>
            <a:ext cx="3402449" cy="10108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Provides personalized anime suggestions based on user ratings and viewing history.</a:t>
            </a:r>
            <a:endParaRPr lang="en-US" sz="1658" dirty="0"/>
          </a:p>
        </p:txBody>
      </p:sp>
      <p:sp>
        <p:nvSpPr>
          <p:cNvPr id="14" name="Shape 11"/>
          <p:cNvSpPr/>
          <p:nvPr/>
        </p:nvSpPr>
        <p:spPr>
          <a:xfrm>
            <a:off x="6231136" y="5528072"/>
            <a:ext cx="7654528" cy="12787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5" name="Text 12"/>
          <p:cNvSpPr/>
          <p:nvPr/>
        </p:nvSpPr>
        <p:spPr>
          <a:xfrm>
            <a:off x="6441638" y="5662017"/>
            <a:ext cx="3402449" cy="3369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Feedback</a:t>
            </a:r>
            <a:endParaRPr lang="en-US" sz="1658" dirty="0"/>
          </a:p>
        </p:txBody>
      </p:sp>
      <p:sp>
        <p:nvSpPr>
          <p:cNvPr id="16" name="Text 13"/>
          <p:cNvSpPr/>
          <p:nvPr/>
        </p:nvSpPr>
        <p:spPr>
          <a:xfrm>
            <a:off x="10272713" y="5662017"/>
            <a:ext cx="3402449" cy="10108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Enables users to provide feedback on recommendations, improving the system's accuracy.</a:t>
            </a:r>
            <a:endParaRPr lang="en-US" sz="1658" dirty="0"/>
          </a:p>
        </p:txBody>
      </p:sp>
      <p:pic>
        <p:nvPicPr>
          <p:cNvPr id="1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>
          <a:blip r:embed="rId3"/>
          <a:stretch>
            <a:fillRect t="-97000" b="-9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-94129" y="1"/>
            <a:ext cx="14630400" cy="9071491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5" name="Text 2"/>
          <p:cNvSpPr/>
          <p:nvPr/>
        </p:nvSpPr>
        <p:spPr>
          <a:xfrm>
            <a:off x="174531" y="421391"/>
            <a:ext cx="7306032" cy="24361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and Future Enhancements</a:t>
            </a:r>
            <a:endParaRPr lang="en-US" sz="3402" dirty="0"/>
          </a:p>
        </p:txBody>
      </p:sp>
      <p:sp>
        <p:nvSpPr>
          <p:cNvPr id="6" name="Text 3"/>
          <p:cNvSpPr/>
          <p:nvPr/>
        </p:nvSpPr>
        <p:spPr>
          <a:xfrm>
            <a:off x="604837" y="1274445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project successfully developed a collaborative and content-based recommender system for anime titles.</a:t>
            </a:r>
            <a:endParaRPr lang="en-US" sz="1361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2021919"/>
            <a:ext cx="431959" cy="43195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9990" y="262663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 Accuracy</a:t>
            </a:r>
            <a:endParaRPr lang="en-US" sz="1701" dirty="0"/>
          </a:p>
        </p:txBody>
      </p:sp>
      <p:sp>
        <p:nvSpPr>
          <p:cNvPr id="9" name="Text 5"/>
          <p:cNvSpPr/>
          <p:nvPr/>
        </p:nvSpPr>
        <p:spPr>
          <a:xfrm>
            <a:off x="604837" y="3000137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Explore advanced algorithms and techniques for more accurate predictions.</a:t>
            </a:r>
            <a:endParaRPr lang="en-US" sz="1361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3795117"/>
            <a:ext cx="431959" cy="43195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4837" y="4399836"/>
            <a:ext cx="2160270" cy="26991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126"/>
              </a:lnSpc>
            </a:pPr>
            <a:r>
              <a:rPr lang="en-US" sz="1700" dirty="0">
                <a:solidFill>
                  <a:srgbClr val="C9C2C0"/>
                </a:solidFill>
                <a:latin typeface="Gelasio"/>
              </a:rPr>
              <a:t>Future  plans </a:t>
            </a:r>
          </a:p>
        </p:txBody>
      </p:sp>
      <p:sp>
        <p:nvSpPr>
          <p:cNvPr id="12" name="Text 7"/>
          <p:cNvSpPr/>
          <p:nvPr/>
        </p:nvSpPr>
        <p:spPr>
          <a:xfrm>
            <a:off x="604837" y="4773335"/>
            <a:ext cx="7934325" cy="27658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177"/>
              </a:lnSpc>
            </a:pPr>
            <a:r>
              <a:rPr lang="en-US" sz="1350" dirty="0">
                <a:solidFill>
                  <a:srgbClr val="C9C2C0"/>
                </a:solidFill>
                <a:latin typeface="Gelasio"/>
              </a:rPr>
              <a:t>Improve recommendations &amp; future upgrades .</a:t>
            </a: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5568315"/>
            <a:ext cx="431959" cy="43195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04837" y="6173033"/>
            <a:ext cx="226361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Community Integration</a:t>
            </a:r>
            <a:endParaRPr lang="en-US" sz="1701" dirty="0"/>
          </a:p>
        </p:txBody>
      </p:sp>
      <p:sp>
        <p:nvSpPr>
          <p:cNvPr id="15" name="Text 9"/>
          <p:cNvSpPr/>
          <p:nvPr/>
        </p:nvSpPr>
        <p:spPr>
          <a:xfrm>
            <a:off x="604837" y="654653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Incorporate user reviews and social interactions to enhance the recommendation experience.</a:t>
            </a:r>
            <a:endParaRPr lang="en-US" sz="1361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7341513"/>
            <a:ext cx="431959" cy="43195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4837" y="7946231"/>
            <a:ext cx="2160270" cy="26991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126"/>
              </a:lnSpc>
            </a:pPr>
            <a:r>
              <a:rPr lang="en-US" sz="1700" dirty="0">
                <a:solidFill>
                  <a:srgbClr val="C9C2C0"/>
                </a:solidFill>
                <a:latin typeface="Gelasio"/>
              </a:rPr>
              <a:t>Otaku Oasis</a:t>
            </a:r>
          </a:p>
        </p:txBody>
      </p:sp>
      <p:sp>
        <p:nvSpPr>
          <p:cNvPr id="18" name="Text 11"/>
          <p:cNvSpPr/>
          <p:nvPr/>
        </p:nvSpPr>
        <p:spPr>
          <a:xfrm>
            <a:off x="604837" y="8319730"/>
            <a:ext cx="7934325" cy="27658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177"/>
              </a:lnSpc>
            </a:pPr>
            <a:r>
              <a:rPr lang="en-US" sz="1350" dirty="0">
                <a:solidFill>
                  <a:srgbClr val="C9C2C0"/>
                </a:solidFill>
                <a:latin typeface="Gelasio"/>
                <a:hlinkClick r:id="rId8"/>
              </a:rPr>
              <a:t>https://nkhubalale-recommendation-system-app-izOvxz.streanlit.app/</a:t>
            </a:r>
            <a:r>
              <a:rPr lang="en-US" sz="1350" dirty="0">
                <a:solidFill>
                  <a:srgbClr val="C9C2C0"/>
                </a:solidFill>
                <a:latin typeface="Gelasio"/>
              </a:rPr>
              <a:t> </a:t>
            </a:r>
          </a:p>
        </p:txBody>
      </p:sp>
      <p:pic>
        <p:nvPicPr>
          <p:cNvPr id="19" name="Image 5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21" name="Picture 20" descr="A cartoon character with swords&#10;&#10;Description automatically generated">
            <a:extLst>
              <a:ext uri="{FF2B5EF4-FFF2-40B4-BE49-F238E27FC236}">
                <a16:creationId xmlns:a16="http://schemas.microsoft.com/office/drawing/2014/main" xmlns="" id="{D5DC2309-F440-823A-53FA-411A2C66AC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8749" y="9246"/>
            <a:ext cx="6290421" cy="86010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-20320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5" name="Text 2"/>
          <p:cNvSpPr/>
          <p:nvPr/>
        </p:nvSpPr>
        <p:spPr>
          <a:xfrm>
            <a:off x="864037" y="1385292"/>
            <a:ext cx="7415927" cy="31939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0" dirty="0">
                <a:solidFill>
                  <a:srgbClr val="D8B6A4"/>
                </a:solidFill>
                <a:latin typeface="Gelasio"/>
                <a:ea typeface="Gelasio"/>
              </a:rPr>
              <a:t>Introduction</a:t>
            </a:r>
          </a:p>
        </p:txBody>
      </p:sp>
      <p:sp>
        <p:nvSpPr>
          <p:cNvPr id="6" name="Text 3"/>
          <p:cNvSpPr/>
          <p:nvPr/>
        </p:nvSpPr>
        <p:spPr>
          <a:xfrm>
            <a:off x="3469214" y="2982725"/>
            <a:ext cx="7968017" cy="31519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project focuses on creating a collaborative and content-based recommender system for anime titles. By leveraging historical preferences, we aim to predict user ratings for anime shows</a:t>
            </a:r>
            <a:r>
              <a:rPr lang="en-US" sz="1944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</a:p>
        </p:txBody>
      </p:sp>
      <p:sp>
        <p:nvSpPr>
          <p:cNvPr id="8" name="Text 5"/>
          <p:cNvSpPr/>
          <p:nvPr/>
        </p:nvSpPr>
        <p:spPr>
          <a:xfrm>
            <a:off x="977265" y="6579513"/>
            <a:ext cx="168354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Nm</a:t>
            </a:r>
            <a:endParaRPr lang="en-US" sz="768" dirty="0"/>
          </a:p>
        </p:txBody>
      </p:sp>
      <p:pic>
        <p:nvPicPr>
          <p:cNvPr id="10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0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-111664" y="-86264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 lIns="91440" tIns="45720" rIns="91440" bIns="45720" anchor="t"/>
          <a:lstStyle/>
          <a:p>
            <a:endParaRPr lang="en-ZA" dirty="0">
              <a:cs typeface="Calibri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7" y="1385292"/>
            <a:ext cx="7415927" cy="31939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8384"/>
              </a:lnSpc>
            </a:pPr>
            <a:r>
              <a:rPr lang="en-US" sz="6700" dirty="0">
                <a:solidFill>
                  <a:srgbClr val="D8B6A4"/>
                </a:solidFill>
                <a:latin typeface="Gelasio"/>
                <a:ea typeface="Gelasio"/>
              </a:rPr>
              <a:t>Meet The Team</a:t>
            </a:r>
          </a:p>
        </p:txBody>
      </p:sp>
      <p:sp>
        <p:nvSpPr>
          <p:cNvPr id="6" name="Text 3"/>
          <p:cNvSpPr/>
          <p:nvPr/>
        </p:nvSpPr>
        <p:spPr>
          <a:xfrm>
            <a:off x="864037" y="2999978"/>
            <a:ext cx="7968017" cy="315196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342900" indent="-342900">
              <a:lnSpc>
                <a:spcPts val="3110"/>
              </a:lnSpc>
              <a:buFont typeface="Wingdings"/>
              <a:buChar char="v"/>
            </a:pPr>
            <a:r>
              <a:rPr lang="en-US" sz="2400" dirty="0">
                <a:solidFill>
                  <a:srgbClr val="C9C2C0"/>
                </a:solidFill>
                <a:latin typeface="Gelasio"/>
              </a:rPr>
              <a:t>Sandiso Magwaza – Team Lead</a:t>
            </a:r>
            <a:endParaRPr lang="en-US" sz="2400" dirty="0">
              <a:cs typeface="Calibri" panose="020F0502020204030204"/>
            </a:endParaRPr>
          </a:p>
          <a:p>
            <a:pPr marL="342900" indent="-342900">
              <a:lnSpc>
                <a:spcPts val="3110"/>
              </a:lnSpc>
              <a:buFont typeface="Wingdings"/>
              <a:buChar char="v"/>
            </a:pPr>
            <a:r>
              <a:rPr lang="en-US" sz="2400" dirty="0">
                <a:solidFill>
                  <a:srgbClr val="C9C2C0"/>
                </a:solidFill>
                <a:latin typeface="Gelasio"/>
              </a:rPr>
              <a:t>Sharon Ramapuputla- Project Manager</a:t>
            </a:r>
          </a:p>
          <a:p>
            <a:pPr marL="342900" indent="-342900">
              <a:lnSpc>
                <a:spcPts val="3110"/>
              </a:lnSpc>
              <a:buFont typeface="Wingdings"/>
              <a:buChar char="v"/>
            </a:pPr>
            <a:r>
              <a:rPr lang="en-US" sz="2400" dirty="0">
                <a:solidFill>
                  <a:srgbClr val="C9C2C0"/>
                </a:solidFill>
                <a:latin typeface="Gelasio"/>
              </a:rPr>
              <a:t>Siphosethu Rululu- Github Manager</a:t>
            </a:r>
          </a:p>
          <a:p>
            <a:pPr marL="342900" indent="-342900">
              <a:lnSpc>
                <a:spcPts val="3110"/>
              </a:lnSpc>
              <a:buFont typeface="Wingdings"/>
              <a:buChar char="v"/>
            </a:pPr>
            <a:r>
              <a:rPr lang="en-US" sz="2400" dirty="0">
                <a:solidFill>
                  <a:srgbClr val="C9C2C0"/>
                </a:solidFill>
                <a:latin typeface="Gelasio"/>
              </a:rPr>
              <a:t>Amanda Mokoena – Data Analyst</a:t>
            </a:r>
          </a:p>
          <a:p>
            <a:pPr marL="342900" indent="-342900">
              <a:lnSpc>
                <a:spcPts val="3110"/>
              </a:lnSpc>
              <a:buFont typeface="Wingdings"/>
              <a:buChar char="v"/>
            </a:pPr>
            <a:r>
              <a:rPr lang="en-US" sz="2400" dirty="0">
                <a:solidFill>
                  <a:srgbClr val="C9C2C0"/>
                </a:solidFill>
                <a:latin typeface="Gelasio"/>
              </a:rPr>
              <a:t>Kgolo Motshegoa - Data Scientist</a:t>
            </a:r>
          </a:p>
          <a:p>
            <a:pPr marL="342900" indent="-342900">
              <a:lnSpc>
                <a:spcPts val="3110"/>
              </a:lnSpc>
              <a:buFont typeface="Wingdings"/>
              <a:buChar char="v"/>
            </a:pPr>
            <a:r>
              <a:rPr lang="en-US" sz="2400" dirty="0">
                <a:solidFill>
                  <a:srgbClr val="C9C2C0"/>
                </a:solidFill>
                <a:latin typeface="Gelasio"/>
              </a:rPr>
              <a:t>Nkhubalale Nkadimeng- Data Engineer</a:t>
            </a:r>
          </a:p>
        </p:txBody>
      </p:sp>
      <p:pic>
        <p:nvPicPr>
          <p:cNvPr id="10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7" name="Picture 6" descr="A group of cartoon characters&#10;&#10;Description automatically generated">
            <a:extLst>
              <a:ext uri="{FF2B5EF4-FFF2-40B4-BE49-F238E27FC236}">
                <a16:creationId xmlns:a16="http://schemas.microsoft.com/office/drawing/2014/main" xmlns="" id="{75BB0039-F265-D4C2-F329-F64EFFCAE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345" y="-86264"/>
            <a:ext cx="6299918" cy="768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7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77677" y="1326833"/>
            <a:ext cx="7490936" cy="61710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50" dirty="0">
                <a:solidFill>
                  <a:srgbClr val="D8B6A4"/>
                </a:solidFill>
                <a:latin typeface="Gelasio"/>
                <a:ea typeface="Gelasio"/>
                <a:cs typeface="Gelasio" pitchFamily="34" charset="-120"/>
              </a:rPr>
              <a:t>Data Collection</a:t>
            </a:r>
            <a:endParaRPr lang="en-US" sz="3888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77677" y="2240161"/>
            <a:ext cx="7761446" cy="6319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488"/>
              </a:lnSpc>
            </a:pPr>
            <a:r>
              <a:rPr lang="en-US" sz="1550" dirty="0">
                <a:solidFill>
                  <a:srgbClr val="C9C2C0"/>
                </a:solidFill>
                <a:latin typeface="Gelasio"/>
              </a:rPr>
              <a:t>This dataset contains information on anime content (movies, television series, music, specials, OVA, and ONA*)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462474" y="3094315"/>
            <a:ext cx="22860" cy="3808452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8" name="Shape 5"/>
          <p:cNvSpPr/>
          <p:nvPr/>
        </p:nvSpPr>
        <p:spPr>
          <a:xfrm>
            <a:off x="6673215" y="3527227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9" name="Shape 6"/>
          <p:cNvSpPr/>
          <p:nvPr/>
        </p:nvSpPr>
        <p:spPr>
          <a:xfrm>
            <a:off x="6251734" y="3316486"/>
            <a:ext cx="444341" cy="444341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0" name="Text 7"/>
          <p:cNvSpPr/>
          <p:nvPr/>
        </p:nvSpPr>
        <p:spPr>
          <a:xfrm>
            <a:off x="6410206" y="3390543"/>
            <a:ext cx="127397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33" dirty="0"/>
          </a:p>
        </p:txBody>
      </p:sp>
      <p:sp>
        <p:nvSpPr>
          <p:cNvPr id="11" name="Text 8"/>
          <p:cNvSpPr/>
          <p:nvPr/>
        </p:nvSpPr>
        <p:spPr>
          <a:xfrm>
            <a:off x="7560112" y="3291721"/>
            <a:ext cx="2468880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/>
                <a:cs typeface="Gelasio" pitchFamily="34" charset="-120"/>
              </a:rPr>
              <a:t>Data Acquisition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7560112" y="3718798"/>
            <a:ext cx="6379012" cy="31599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488"/>
              </a:lnSpc>
            </a:pPr>
            <a:r>
              <a:rPr lang="en-US" sz="1550" dirty="0">
                <a:solidFill>
                  <a:srgbClr val="C9C2C0"/>
                </a:solidFill>
                <a:latin typeface="Gelasio"/>
              </a:rPr>
              <a:t>Open source Kaggle dataset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6673215" y="4862512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4" name="Shape 11"/>
          <p:cNvSpPr/>
          <p:nvPr/>
        </p:nvSpPr>
        <p:spPr>
          <a:xfrm>
            <a:off x="6251734" y="4651772"/>
            <a:ext cx="444341" cy="444341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5" name="Text 12"/>
          <p:cNvSpPr/>
          <p:nvPr/>
        </p:nvSpPr>
        <p:spPr>
          <a:xfrm>
            <a:off x="6391156" y="4725829"/>
            <a:ext cx="165497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33" dirty="0"/>
          </a:p>
        </p:txBody>
      </p:sp>
      <p:sp>
        <p:nvSpPr>
          <p:cNvPr id="16" name="Text 13"/>
          <p:cNvSpPr/>
          <p:nvPr/>
        </p:nvSpPr>
        <p:spPr>
          <a:xfrm>
            <a:off x="7560112" y="4627007"/>
            <a:ext cx="2468880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430"/>
              </a:lnSpc>
            </a:pPr>
            <a:r>
              <a:rPr lang="en-US" sz="1900" dirty="0">
                <a:solidFill>
                  <a:srgbClr val="C9C2C0"/>
                </a:solidFill>
                <a:latin typeface="Gelasio"/>
                <a:ea typeface="Gelasio"/>
                <a:cs typeface="Gelasio" pitchFamily="34" charset="-120"/>
              </a:rPr>
              <a:t>Data Source</a:t>
            </a:r>
            <a:endParaRPr lang="en-US" sz="1944" dirty="0">
              <a:latin typeface="Gelasio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60112" y="5088589"/>
            <a:ext cx="6379012" cy="60929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488"/>
              </a:lnSpc>
            </a:pPr>
            <a:r>
              <a:rPr lang="en-US" sz="1550" dirty="0">
                <a:solidFill>
                  <a:srgbClr val="C9C2C0"/>
                </a:solidFill>
                <a:ea typeface="+mn-lt"/>
                <a:cs typeface="+mn-lt"/>
              </a:rPr>
              <a:t> (</a:t>
            </a:r>
            <a:r>
              <a:rPr lang="en-US" sz="1550" dirty="0">
                <a:solidFill>
                  <a:srgbClr val="C9C2C0"/>
                </a:solidFill>
                <a:ea typeface="+mn-lt"/>
                <a:cs typeface="+mn-lt"/>
                <a:hlinkClick r:id="rId4"/>
              </a:rPr>
              <a:t>https://www.kaggle.com/datasets/CooperUnion/anime-recommendations-database)</a:t>
            </a:r>
            <a:endParaRPr lang="en-US" sz="1550" dirty="0">
              <a:solidFill>
                <a:srgbClr val="C9C2C0"/>
              </a:solidFill>
              <a:cs typeface="Calibri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6673215" y="6197798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9" name="Shape 16"/>
          <p:cNvSpPr/>
          <p:nvPr/>
        </p:nvSpPr>
        <p:spPr>
          <a:xfrm>
            <a:off x="6251734" y="5987058"/>
            <a:ext cx="444341" cy="444341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20" name="Text 17"/>
          <p:cNvSpPr/>
          <p:nvPr/>
        </p:nvSpPr>
        <p:spPr>
          <a:xfrm>
            <a:off x="6392108" y="6061115"/>
            <a:ext cx="16347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33" dirty="0"/>
          </a:p>
        </p:txBody>
      </p:sp>
      <p:sp>
        <p:nvSpPr>
          <p:cNvPr id="21" name="Text 18"/>
          <p:cNvSpPr/>
          <p:nvPr/>
        </p:nvSpPr>
        <p:spPr>
          <a:xfrm>
            <a:off x="7560112" y="5962293"/>
            <a:ext cx="2468880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/>
                <a:ea typeface="Gelasio"/>
              </a:rPr>
              <a:t>Datasets</a:t>
            </a:r>
            <a:endParaRPr lang="en-US" sz="1944" dirty="0">
              <a:latin typeface="Gelasio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560112" y="6354865"/>
            <a:ext cx="6379012" cy="88533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488"/>
              </a:lnSpc>
            </a:pPr>
            <a:r>
              <a:rPr lang="en-US" sz="1550" dirty="0">
                <a:solidFill>
                  <a:srgbClr val="C9C2C0"/>
                </a:solidFill>
                <a:latin typeface="Gelasio"/>
              </a:rPr>
              <a:t>Anime.csv, </a:t>
            </a:r>
            <a:r>
              <a:rPr lang="en-US" sz="1550" dirty="0">
                <a:solidFill>
                  <a:srgbClr val="C9C2C0"/>
                </a:solidFill>
                <a:latin typeface="Gelasio"/>
                <a:ea typeface="+mn-lt"/>
                <a:cs typeface="+mn-lt"/>
              </a:rPr>
              <a:t>training.csv, test.csv</a:t>
            </a:r>
            <a:endParaRPr lang="en-US" dirty="0">
              <a:solidFill>
                <a:srgbClr val="FFFFFF"/>
              </a:solidFill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3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0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5" name="Text 2"/>
          <p:cNvSpPr/>
          <p:nvPr/>
        </p:nvSpPr>
        <p:spPr>
          <a:xfrm>
            <a:off x="6177677" y="1326833"/>
            <a:ext cx="7490936" cy="61710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50" dirty="0">
                <a:solidFill>
                  <a:srgbClr val="D8B6A4"/>
                </a:solidFill>
                <a:latin typeface="Gelasio"/>
                <a:ea typeface="Gelasio"/>
              </a:rPr>
              <a:t>Preprocessing</a:t>
            </a:r>
            <a:endParaRPr lang="en-US" sz="3850" dirty="0">
              <a:latin typeface="Gelasio"/>
              <a:ea typeface="Gelasio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77677" y="2240161"/>
            <a:ext cx="7761446" cy="631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55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initial step involves gathering data on anime titles and user ratings from various sources like online databases and APIs.</a:t>
            </a:r>
            <a:endParaRPr lang="en-US" sz="1555" dirty="0"/>
          </a:p>
        </p:txBody>
      </p:sp>
      <p:sp>
        <p:nvSpPr>
          <p:cNvPr id="7" name="Shape 4"/>
          <p:cNvSpPr/>
          <p:nvPr/>
        </p:nvSpPr>
        <p:spPr>
          <a:xfrm>
            <a:off x="6462474" y="3094315"/>
            <a:ext cx="22860" cy="3808452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8" name="Shape 5"/>
          <p:cNvSpPr/>
          <p:nvPr/>
        </p:nvSpPr>
        <p:spPr>
          <a:xfrm>
            <a:off x="6673215" y="3527227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9" name="Shape 6"/>
          <p:cNvSpPr/>
          <p:nvPr/>
        </p:nvSpPr>
        <p:spPr>
          <a:xfrm>
            <a:off x="6251734" y="3316486"/>
            <a:ext cx="444341" cy="444341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0" name="Text 7"/>
          <p:cNvSpPr/>
          <p:nvPr/>
        </p:nvSpPr>
        <p:spPr>
          <a:xfrm>
            <a:off x="6410206" y="3390543"/>
            <a:ext cx="127397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33" dirty="0"/>
          </a:p>
        </p:txBody>
      </p:sp>
      <p:sp>
        <p:nvSpPr>
          <p:cNvPr id="11" name="Text 8"/>
          <p:cNvSpPr/>
          <p:nvPr/>
        </p:nvSpPr>
        <p:spPr>
          <a:xfrm>
            <a:off x="7560112" y="3291721"/>
            <a:ext cx="2468880" cy="308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430"/>
              </a:lnSpc>
            </a:pPr>
            <a:r>
              <a:rPr lang="en-US" sz="1900" dirty="0">
                <a:solidFill>
                  <a:srgbClr val="C9C2C0"/>
                </a:solidFill>
                <a:latin typeface="Gelasio"/>
                <a:ea typeface="Gelasio"/>
                <a:cs typeface="Gelasio" pitchFamily="34" charset="-120"/>
              </a:rPr>
              <a:t>Data Inspection</a:t>
            </a:r>
            <a:endParaRPr lang="en-US" sz="1944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60112" y="3718798"/>
            <a:ext cx="6379012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488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Gelasio"/>
                <a:ea typeface="Gelasio"/>
              </a:rPr>
              <a:t>df.info(), df.describe(), df.isnull().sum(), df.head()</a:t>
            </a:r>
            <a:endParaRPr lang="en-US" sz="1555" dirty="0">
              <a:solidFill>
                <a:schemeClr val="tx2">
                  <a:lumMod val="75000"/>
                </a:schemeClr>
              </a:solidFill>
              <a:latin typeface="Gelasio"/>
              <a:ea typeface="Gelasio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673215" y="4862512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4" name="Shape 11"/>
          <p:cNvSpPr/>
          <p:nvPr/>
        </p:nvSpPr>
        <p:spPr>
          <a:xfrm>
            <a:off x="6251734" y="4651772"/>
            <a:ext cx="444341" cy="444341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5" name="Text 12"/>
          <p:cNvSpPr/>
          <p:nvPr/>
        </p:nvSpPr>
        <p:spPr>
          <a:xfrm>
            <a:off x="6391156" y="4725829"/>
            <a:ext cx="165497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33" dirty="0"/>
          </a:p>
        </p:txBody>
      </p:sp>
      <p:sp>
        <p:nvSpPr>
          <p:cNvPr id="16" name="Text 13"/>
          <p:cNvSpPr/>
          <p:nvPr/>
        </p:nvSpPr>
        <p:spPr>
          <a:xfrm>
            <a:off x="7560112" y="4627007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Cleaning</a:t>
            </a: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7560112" y="5054084"/>
            <a:ext cx="6379012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8"/>
              </a:lnSpc>
              <a:buNone/>
            </a:pPr>
            <a:r>
              <a:rPr lang="en-US" sz="155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Handling missing values, inconsistent data, and outliers.</a:t>
            </a:r>
            <a:endParaRPr lang="en-US" sz="1555" dirty="0"/>
          </a:p>
        </p:txBody>
      </p:sp>
      <p:sp>
        <p:nvSpPr>
          <p:cNvPr id="18" name="Shape 15"/>
          <p:cNvSpPr/>
          <p:nvPr/>
        </p:nvSpPr>
        <p:spPr>
          <a:xfrm>
            <a:off x="6673215" y="6197798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9" name="Shape 16"/>
          <p:cNvSpPr/>
          <p:nvPr/>
        </p:nvSpPr>
        <p:spPr>
          <a:xfrm>
            <a:off x="6251734" y="5987058"/>
            <a:ext cx="444341" cy="444341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20" name="Text 17"/>
          <p:cNvSpPr/>
          <p:nvPr/>
        </p:nvSpPr>
        <p:spPr>
          <a:xfrm>
            <a:off x="6392108" y="6061115"/>
            <a:ext cx="163473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r>
              <a:rPr lang="en-US" sz="2333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33" dirty="0"/>
          </a:p>
        </p:txBody>
      </p:sp>
      <p:sp>
        <p:nvSpPr>
          <p:cNvPr id="21" name="Text 18"/>
          <p:cNvSpPr/>
          <p:nvPr/>
        </p:nvSpPr>
        <p:spPr>
          <a:xfrm>
            <a:off x="7560112" y="596229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94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Transformation</a:t>
            </a:r>
            <a:endParaRPr lang="en-US" sz="1944" dirty="0"/>
          </a:p>
        </p:txBody>
      </p:sp>
      <p:sp>
        <p:nvSpPr>
          <p:cNvPr id="22" name="Text 19"/>
          <p:cNvSpPr/>
          <p:nvPr/>
        </p:nvSpPr>
        <p:spPr>
          <a:xfrm>
            <a:off x="7560112" y="6389370"/>
            <a:ext cx="6379012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8"/>
              </a:lnSpc>
              <a:buNone/>
            </a:pPr>
            <a:r>
              <a:rPr lang="en-US" sz="155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Normalizing and scaling data for better model performance.</a:t>
            </a:r>
            <a:endParaRPr lang="en-US" sz="1555" dirty="0"/>
          </a:p>
        </p:txBody>
      </p:sp>
      <p:pic>
        <p:nvPicPr>
          <p:cNvPr id="2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24" name="Picture 23" descr="A person typing on a computer&#10;&#10;Description automatically generated">
            <a:extLst>
              <a:ext uri="{FF2B5EF4-FFF2-40B4-BE49-F238E27FC236}">
                <a16:creationId xmlns:a16="http://schemas.microsoft.com/office/drawing/2014/main" xmlns="" id="{82322D66-D8B7-D3A0-E925-48D018749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72" y="2049130"/>
            <a:ext cx="5878721" cy="4390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87086" y="-3841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8206120" y="2551952"/>
            <a:ext cx="5190566" cy="4370295"/>
          </a:xfrm>
          <a:prstGeom prst="rect">
            <a:avLst/>
          </a:prstGeom>
          <a:solidFill>
            <a:srgbClr val="464342"/>
          </a:solidFill>
          <a:ln/>
        </p:spPr>
        <p:txBody>
          <a:bodyPr lIns="91440" tIns="45720" rIns="91440" bIns="45720" anchor="t"/>
          <a:lstStyle/>
          <a:p>
            <a:r>
              <a:rPr lang="en-US" sz="3600" dirty="0">
                <a:solidFill>
                  <a:schemeClr val="bg1"/>
                </a:solidFill>
              </a:rPr>
              <a:t>Visualizations: Distribution of ratings and most rated anime. Genre distribution and average ratings. Correlation between ratings and popularity (members).</a:t>
            </a:r>
            <a:endParaRPr lang="en-ZA" sz="3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Text 2"/>
          <p:cNvSpPr/>
          <p:nvPr/>
        </p:nvSpPr>
        <p:spPr>
          <a:xfrm>
            <a:off x="323286" y="431396"/>
            <a:ext cx="7490936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</a:rPr>
              <a:t>EXPLORATORY DATA ANALYSIS </a:t>
            </a:r>
            <a:endParaRPr lang="en-US" sz="3888" dirty="0"/>
          </a:p>
        </p:txBody>
      </p:sp>
      <p:sp>
        <p:nvSpPr>
          <p:cNvPr id="6" name="Text 3"/>
          <p:cNvSpPr/>
          <p:nvPr/>
        </p:nvSpPr>
        <p:spPr>
          <a:xfrm>
            <a:off x="323286" y="1239004"/>
            <a:ext cx="7761446" cy="9816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488"/>
              </a:lnSpc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Exploratory Data Analysis is the process of using visual and statistical methods to understand the underlying structure and patterns in a dataset.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ts val="2488"/>
              </a:lnSpc>
            </a:pPr>
            <a:endParaRPr lang="en-US" sz="1900" b="0" i="0" dirty="0">
              <a:solidFill>
                <a:schemeClr val="bg1">
                  <a:lumMod val="75000"/>
                </a:schemeClr>
              </a:solidFill>
              <a:effectLst/>
              <a:latin typeface="Gelasio"/>
            </a:endParaRPr>
          </a:p>
          <a:p>
            <a:pPr marL="0" indent="0">
              <a:lnSpc>
                <a:spcPts val="2488"/>
              </a:lnSpc>
              <a:buNone/>
            </a:pPr>
            <a:endParaRPr lang="en-US" sz="1555" dirty="0"/>
          </a:p>
        </p:txBody>
      </p:sp>
      <p:sp>
        <p:nvSpPr>
          <p:cNvPr id="7" name="Shape 4"/>
          <p:cNvSpPr/>
          <p:nvPr/>
        </p:nvSpPr>
        <p:spPr>
          <a:xfrm>
            <a:off x="6462474" y="3094315"/>
            <a:ext cx="22860" cy="3808452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8" name="Shape 5"/>
          <p:cNvSpPr/>
          <p:nvPr/>
        </p:nvSpPr>
        <p:spPr>
          <a:xfrm>
            <a:off x="6673215" y="3527227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0" name="Text 7"/>
          <p:cNvSpPr/>
          <p:nvPr/>
        </p:nvSpPr>
        <p:spPr>
          <a:xfrm>
            <a:off x="6410206" y="3390543"/>
            <a:ext cx="127397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endParaRPr lang="en-US" sz="2333" dirty="0"/>
          </a:p>
        </p:txBody>
      </p:sp>
      <p:sp>
        <p:nvSpPr>
          <p:cNvPr id="11" name="Text 8"/>
          <p:cNvSpPr/>
          <p:nvPr/>
        </p:nvSpPr>
        <p:spPr>
          <a:xfrm>
            <a:off x="7560112" y="329172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7560112" y="3689770"/>
            <a:ext cx="6379012" cy="2841477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88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/>
                <a:ea typeface="Gelasio" pitchFamily="34" charset="-122"/>
                <a:cs typeface="Gelasio" pitchFamily="34" charset="-120"/>
              </a:rPr>
              <a:t>.</a:t>
            </a:r>
            <a:endParaRPr lang="en-US" sz="1550" dirty="0">
              <a:latin typeface="Gelasio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673215" y="4862512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5" name="Text 12"/>
          <p:cNvSpPr/>
          <p:nvPr/>
        </p:nvSpPr>
        <p:spPr>
          <a:xfrm>
            <a:off x="6391156" y="4725829"/>
            <a:ext cx="165497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endParaRPr lang="en-US" sz="2333" dirty="0"/>
          </a:p>
        </p:txBody>
      </p:sp>
      <p:sp>
        <p:nvSpPr>
          <p:cNvPr id="16" name="Text 13"/>
          <p:cNvSpPr/>
          <p:nvPr/>
        </p:nvSpPr>
        <p:spPr>
          <a:xfrm>
            <a:off x="7560112" y="4627007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7560112" y="2862428"/>
            <a:ext cx="6379012" cy="250764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488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/>
                <a:ea typeface="Gelasio" pitchFamily="34" charset="-122"/>
                <a:cs typeface="Gelasio" pitchFamily="34" charset="-120"/>
              </a:rPr>
              <a:t>.</a:t>
            </a:r>
            <a:endParaRPr lang="en-US" sz="1550" dirty="0">
              <a:latin typeface="Gelasio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6673215" y="6197798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21" name="Text 18"/>
          <p:cNvSpPr/>
          <p:nvPr/>
        </p:nvSpPr>
        <p:spPr>
          <a:xfrm>
            <a:off x="7560112" y="596229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endParaRPr lang="en-US" sz="1944" dirty="0"/>
          </a:p>
        </p:txBody>
      </p:sp>
      <p:sp>
        <p:nvSpPr>
          <p:cNvPr id="22" name="Text 19"/>
          <p:cNvSpPr/>
          <p:nvPr/>
        </p:nvSpPr>
        <p:spPr>
          <a:xfrm>
            <a:off x="6847417" y="6039746"/>
            <a:ext cx="6379012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8"/>
              </a:lnSpc>
              <a:buNone/>
            </a:pPr>
            <a:endParaRPr lang="en-US" sz="1555" dirty="0"/>
          </a:p>
        </p:txBody>
      </p:sp>
      <p:pic>
        <p:nvPicPr>
          <p:cNvPr id="2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76073"/>
            <a:ext cx="2296807" cy="548640"/>
          </a:xfrm>
          <a:prstGeom prst="rect">
            <a:avLst/>
          </a:prstGeom>
        </p:spPr>
      </p:pic>
      <p:pic>
        <p:nvPicPr>
          <p:cNvPr id="26" name="Picture 25" descr="A graph of a number of rating">
            <a:extLst>
              <a:ext uri="{FF2B5EF4-FFF2-40B4-BE49-F238E27FC236}">
                <a16:creationId xmlns:a16="http://schemas.microsoft.com/office/drawing/2014/main" xmlns="" id="{E65EC2A4-7E09-74A0-9C84-C3BD08212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92" y="2551337"/>
            <a:ext cx="7781559" cy="436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5" name="Text 2"/>
          <p:cNvSpPr/>
          <p:nvPr/>
        </p:nvSpPr>
        <p:spPr>
          <a:xfrm>
            <a:off x="323286" y="431396"/>
            <a:ext cx="7490936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</a:rPr>
              <a:t> </a:t>
            </a:r>
            <a:endParaRPr lang="en-US" sz="3888" dirty="0"/>
          </a:p>
        </p:txBody>
      </p:sp>
      <p:sp>
        <p:nvSpPr>
          <p:cNvPr id="6" name="Text 3"/>
          <p:cNvSpPr/>
          <p:nvPr/>
        </p:nvSpPr>
        <p:spPr>
          <a:xfrm>
            <a:off x="323286" y="1306239"/>
            <a:ext cx="7761446" cy="631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88"/>
              </a:lnSpc>
            </a:pPr>
            <a:endParaRPr lang="en-US" sz="1940" b="0" i="0" dirty="0">
              <a:solidFill>
                <a:schemeClr val="bg1">
                  <a:lumMod val="75000"/>
                </a:schemeClr>
              </a:solidFill>
              <a:effectLst/>
              <a:latin typeface="Gelasio"/>
            </a:endParaRPr>
          </a:p>
          <a:p>
            <a:pPr marL="0" indent="0">
              <a:lnSpc>
                <a:spcPts val="2488"/>
              </a:lnSpc>
              <a:buNone/>
            </a:pPr>
            <a:endParaRPr lang="en-US" sz="1555" dirty="0"/>
          </a:p>
        </p:txBody>
      </p:sp>
      <p:sp>
        <p:nvSpPr>
          <p:cNvPr id="7" name="Shape 4"/>
          <p:cNvSpPr/>
          <p:nvPr/>
        </p:nvSpPr>
        <p:spPr>
          <a:xfrm>
            <a:off x="6462474" y="3094315"/>
            <a:ext cx="22860" cy="3808452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8" name="Shape 5"/>
          <p:cNvSpPr/>
          <p:nvPr/>
        </p:nvSpPr>
        <p:spPr>
          <a:xfrm>
            <a:off x="6673215" y="3527227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0" name="Text 7"/>
          <p:cNvSpPr/>
          <p:nvPr/>
        </p:nvSpPr>
        <p:spPr>
          <a:xfrm>
            <a:off x="6410206" y="3390543"/>
            <a:ext cx="127397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endParaRPr lang="en-US" sz="2333" dirty="0"/>
          </a:p>
        </p:txBody>
      </p:sp>
      <p:sp>
        <p:nvSpPr>
          <p:cNvPr id="11" name="Text 8"/>
          <p:cNvSpPr/>
          <p:nvPr/>
        </p:nvSpPr>
        <p:spPr>
          <a:xfrm>
            <a:off x="7560112" y="329172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7560112" y="3718798"/>
            <a:ext cx="6379012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8"/>
              </a:lnSpc>
              <a:buNone/>
            </a:pPr>
            <a:r>
              <a:rPr lang="en-US" sz="155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555" dirty="0"/>
          </a:p>
        </p:txBody>
      </p:sp>
      <p:sp>
        <p:nvSpPr>
          <p:cNvPr id="13" name="Shape 10"/>
          <p:cNvSpPr/>
          <p:nvPr/>
        </p:nvSpPr>
        <p:spPr>
          <a:xfrm>
            <a:off x="6673215" y="4862512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5" name="Text 12"/>
          <p:cNvSpPr/>
          <p:nvPr/>
        </p:nvSpPr>
        <p:spPr>
          <a:xfrm>
            <a:off x="6391156" y="4725829"/>
            <a:ext cx="165497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3"/>
              </a:lnSpc>
              <a:buNone/>
            </a:pPr>
            <a:endParaRPr lang="en-US" sz="2333" dirty="0"/>
          </a:p>
        </p:txBody>
      </p:sp>
      <p:sp>
        <p:nvSpPr>
          <p:cNvPr id="16" name="Text 13"/>
          <p:cNvSpPr/>
          <p:nvPr/>
        </p:nvSpPr>
        <p:spPr>
          <a:xfrm>
            <a:off x="7560112" y="4627007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7560112" y="5054084"/>
            <a:ext cx="6379012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8"/>
              </a:lnSpc>
              <a:buNone/>
            </a:pPr>
            <a:r>
              <a:rPr lang="en-US" sz="155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555" dirty="0"/>
          </a:p>
        </p:txBody>
      </p:sp>
      <p:sp>
        <p:nvSpPr>
          <p:cNvPr id="18" name="Shape 15"/>
          <p:cNvSpPr/>
          <p:nvPr/>
        </p:nvSpPr>
        <p:spPr>
          <a:xfrm>
            <a:off x="6673215" y="6197798"/>
            <a:ext cx="691277" cy="22860"/>
          </a:xfrm>
          <a:prstGeom prst="roundRect">
            <a:avLst>
              <a:gd name="adj" fmla="val 129600"/>
            </a:avLst>
          </a:prstGeom>
          <a:solidFill>
            <a:srgbClr val="504D4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21" name="Text 18"/>
          <p:cNvSpPr/>
          <p:nvPr/>
        </p:nvSpPr>
        <p:spPr>
          <a:xfrm>
            <a:off x="7560112" y="596229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0"/>
              </a:lnSpc>
              <a:buNone/>
            </a:pPr>
            <a:endParaRPr lang="en-US" sz="1944" dirty="0"/>
          </a:p>
        </p:txBody>
      </p:sp>
      <p:sp>
        <p:nvSpPr>
          <p:cNvPr id="22" name="Text 19"/>
          <p:cNvSpPr/>
          <p:nvPr/>
        </p:nvSpPr>
        <p:spPr>
          <a:xfrm>
            <a:off x="7560112" y="6389370"/>
            <a:ext cx="6379012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88"/>
              </a:lnSpc>
              <a:buNone/>
            </a:pPr>
            <a:endParaRPr lang="en-US" sz="1555" dirty="0"/>
          </a:p>
        </p:txBody>
      </p:sp>
      <p:pic>
        <p:nvPicPr>
          <p:cNvPr id="2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E340ADF-BF18-E5D9-3100-525C7767D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048" y="1631018"/>
            <a:ext cx="6986868" cy="6527424"/>
          </a:xfrm>
          <a:prstGeom prst="rect">
            <a:avLst/>
          </a:prstGeom>
        </p:spPr>
      </p:pic>
      <p:pic>
        <p:nvPicPr>
          <p:cNvPr id="14" name="Picture 13" descr="A graph of different colored bars&#10;&#10;Description automatically generated">
            <a:extLst>
              <a:ext uri="{FF2B5EF4-FFF2-40B4-BE49-F238E27FC236}">
                <a16:creationId xmlns:a16="http://schemas.microsoft.com/office/drawing/2014/main" xmlns="" id="{7C8AAEE0-AD19-03EF-1697-EF296F0A5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81" y="1600199"/>
            <a:ext cx="7385798" cy="65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10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28623" y="944404"/>
            <a:ext cx="7859554" cy="11468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4515"/>
              </a:lnSpc>
              <a:buNone/>
            </a:pPr>
            <a:r>
              <a:rPr lang="en-US" sz="3600" dirty="0">
                <a:solidFill>
                  <a:srgbClr val="D8B6A4"/>
                </a:solidFill>
                <a:latin typeface="Gelasio"/>
                <a:ea typeface="Gelasio"/>
                <a:cs typeface="Gelasio" pitchFamily="34" charset="-120"/>
              </a:rPr>
              <a:t>Feature Engineering</a:t>
            </a:r>
            <a:endParaRPr lang="en-US" sz="3612" dirty="0">
              <a:latin typeface="Gelasio"/>
            </a:endParaRPr>
          </a:p>
        </p:txBody>
      </p:sp>
      <p:sp>
        <p:nvSpPr>
          <p:cNvPr id="6" name="Text 3"/>
          <p:cNvSpPr/>
          <p:nvPr/>
        </p:nvSpPr>
        <p:spPr>
          <a:xfrm>
            <a:off x="5973348" y="1883288"/>
            <a:ext cx="8014829" cy="107005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312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/>
                <a:ea typeface="Gelasio" pitchFamily="34" charset="-122"/>
                <a:cs typeface="Gelasio" pitchFamily="34" charset="-120"/>
              </a:rPr>
              <a:t>This step focuses on creating relevant features from the collected data and choosing the most suitable machine learning model for predictions.</a:t>
            </a:r>
            <a:endParaRPr lang="en-US" sz="2000" dirty="0">
              <a:latin typeface="Gelasio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128623" y="3159681"/>
            <a:ext cx="7859554" cy="1350645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8" name="Text 5"/>
          <p:cNvSpPr/>
          <p:nvPr/>
        </p:nvSpPr>
        <p:spPr>
          <a:xfrm>
            <a:off x="6312098" y="3328642"/>
            <a:ext cx="2932486" cy="54605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Extraction</a:t>
            </a:r>
            <a:endParaRPr lang="en-US" sz="2000" dirty="0"/>
          </a:p>
          <a:p>
            <a:pPr>
              <a:lnSpc>
                <a:spcPts val="2258"/>
              </a:lnSpc>
            </a:pPr>
            <a:endParaRPr lang="en-US" dirty="0" smtClean="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lnSpc>
                <a:spcPts val="2258"/>
              </a:lnSpc>
            </a:pPr>
            <a:endParaRPr lang="en-US" dirty="0" smtClean="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lnSpc>
                <a:spcPts val="2258"/>
              </a:lnSpc>
            </a:pPr>
            <a:endParaRPr lang="en-US" dirty="0">
              <a:cs typeface="Calibri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12098" y="3739872"/>
            <a:ext cx="7492603" cy="5869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312"/>
              </a:lnSpc>
            </a:pPr>
            <a:endParaRPr lang="en-US" sz="1400" dirty="0">
              <a:solidFill>
                <a:srgbClr val="C9C2C0"/>
              </a:solidFill>
              <a:latin typeface="Gelasio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128623" y="4693801"/>
            <a:ext cx="7859554" cy="1350645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1" name="Text 8"/>
          <p:cNvSpPr/>
          <p:nvPr/>
        </p:nvSpPr>
        <p:spPr>
          <a:xfrm>
            <a:off x="6312098" y="4819219"/>
            <a:ext cx="2293858" cy="43184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258"/>
              </a:lnSpc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Evaluation</a:t>
            </a:r>
            <a:endParaRPr lang="en-US" sz="2000" dirty="0"/>
          </a:p>
          <a:p>
            <a:pPr>
              <a:lnSpc>
                <a:spcPts val="2258"/>
              </a:lnSpc>
            </a:pPr>
            <a:endParaRPr lang="en-US" sz="2000" dirty="0">
              <a:ea typeface="+mn-lt"/>
              <a:cs typeface="+mn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312098" y="5273993"/>
            <a:ext cx="7492603" cy="5869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lnSpc>
                <a:spcPts val="2312"/>
              </a:lnSpc>
              <a:buFont typeface="Calibri"/>
              <a:buChar char="-"/>
            </a:pPr>
            <a:endParaRPr lang="en-US" sz="1400" dirty="0">
              <a:solidFill>
                <a:srgbClr val="C9C2C0"/>
              </a:solidFill>
              <a:latin typeface="Gelasio"/>
              <a:ea typeface="Gelasio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128623" y="6227921"/>
            <a:ext cx="7859554" cy="1057156"/>
          </a:xfrm>
          <a:prstGeom prst="roundRect">
            <a:avLst>
              <a:gd name="adj" fmla="val 2604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14" name="Text 11"/>
          <p:cNvSpPr/>
          <p:nvPr/>
        </p:nvSpPr>
        <p:spPr>
          <a:xfrm>
            <a:off x="6312098" y="6411397"/>
            <a:ext cx="2472452" cy="28670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258"/>
              </a:lnSpc>
            </a:pPr>
            <a:r>
              <a:rPr lang="en-US" dirty="0">
                <a:solidFill>
                  <a:srgbClr val="C9C2C0"/>
                </a:solidFill>
                <a:latin typeface="Gelasio"/>
              </a:rPr>
              <a:t>Feature Selection Methods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6312098" y="6808113"/>
            <a:ext cx="7492603" cy="29348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312"/>
              </a:lnSpc>
            </a:pPr>
            <a:r>
              <a:rPr lang="en-US" sz="1400" dirty="0">
                <a:solidFill>
                  <a:srgbClr val="C9C2C0"/>
                </a:solidFill>
                <a:latin typeface="Gelasio"/>
                <a:cs typeface="Calibri"/>
              </a:rPr>
              <a:t>Variance</a:t>
            </a:r>
            <a:r>
              <a:rPr lang="en-US" sz="1400" dirty="0">
                <a:solidFill>
                  <a:srgbClr val="C9C2C0"/>
                </a:solidFill>
                <a:latin typeface="Gelasio"/>
                <a:ea typeface="+mn-lt"/>
                <a:cs typeface="+mn-lt"/>
              </a:rPr>
              <a:t> Threshold, Correlation Matrix</a:t>
            </a:r>
            <a:endParaRPr lang="en-US" sz="1400" dirty="0">
              <a:solidFill>
                <a:srgbClr val="C9C2C0"/>
              </a:solidFill>
              <a:latin typeface="Calibri"/>
              <a:cs typeface="Calibri"/>
            </a:endParaRPr>
          </a:p>
        </p:txBody>
      </p:sp>
      <p:pic>
        <p:nvPicPr>
          <p:cNvPr id="1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90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ZA" dirty="0"/>
          </a:p>
        </p:txBody>
      </p:sp>
      <p:sp>
        <p:nvSpPr>
          <p:cNvPr id="5" name="Text 2"/>
          <p:cNvSpPr/>
          <p:nvPr/>
        </p:nvSpPr>
        <p:spPr>
          <a:xfrm>
            <a:off x="435189" y="461325"/>
            <a:ext cx="7859554" cy="11468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4515"/>
              </a:lnSpc>
              <a:buNone/>
            </a:pPr>
            <a:r>
              <a:rPr lang="en-US" sz="3600" dirty="0">
                <a:solidFill>
                  <a:srgbClr val="D8B6A4"/>
                </a:solidFill>
                <a:latin typeface="Gelasio"/>
                <a:ea typeface="Gelasio" pitchFamily="34" charset="-122"/>
                <a:cs typeface="Gelasio" pitchFamily="34" charset="-120"/>
              </a:rPr>
              <a:t>Model Selection</a:t>
            </a:r>
            <a:endParaRPr lang="en-US" sz="3600" dirty="0">
              <a:latin typeface="Gelasio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8883" y="1324575"/>
            <a:ext cx="2293858" cy="28670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258"/>
              </a:lnSpc>
              <a:buNone/>
            </a:pPr>
            <a:r>
              <a:rPr lang="en-US" dirty="0">
                <a:solidFill>
                  <a:srgbClr val="C9C2C0"/>
                </a:solidFill>
                <a:latin typeface="Gelasio"/>
              </a:rPr>
              <a:t>K-Means</a:t>
            </a:r>
          </a:p>
        </p:txBody>
      </p:sp>
      <p:sp>
        <p:nvSpPr>
          <p:cNvPr id="9" name="Text 6"/>
          <p:cNvSpPr/>
          <p:nvPr/>
        </p:nvSpPr>
        <p:spPr>
          <a:xfrm>
            <a:off x="6312098" y="3739872"/>
            <a:ext cx="7492603" cy="5869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312"/>
              </a:lnSpc>
              <a:buNone/>
            </a:pPr>
            <a:endParaRPr lang="en-US" sz="1400" dirty="0">
              <a:solidFill>
                <a:srgbClr val="C9C2C0"/>
              </a:solidFill>
              <a:latin typeface="Gelasio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761336" y="1323193"/>
            <a:ext cx="2293858" cy="28670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258"/>
              </a:lnSpc>
            </a:pPr>
            <a:r>
              <a:rPr lang="en-US" dirty="0">
                <a:solidFill>
                  <a:srgbClr val="C9C2C0"/>
                </a:solidFill>
                <a:latin typeface="Gelasio"/>
                <a:ea typeface="Gelasio"/>
              </a:rPr>
              <a:t>Elbow Method</a:t>
            </a:r>
          </a:p>
        </p:txBody>
      </p:sp>
      <p:sp>
        <p:nvSpPr>
          <p:cNvPr id="12" name="Text 9"/>
          <p:cNvSpPr/>
          <p:nvPr/>
        </p:nvSpPr>
        <p:spPr>
          <a:xfrm>
            <a:off x="6312098" y="5273993"/>
            <a:ext cx="7492603" cy="5869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312"/>
              </a:lnSpc>
              <a:buNone/>
            </a:pPr>
            <a:endParaRPr lang="en-US" sz="1400" dirty="0">
              <a:solidFill>
                <a:srgbClr val="C9C2C0"/>
              </a:solidFill>
              <a:latin typeface="Gelasio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312098" y="6411397"/>
            <a:ext cx="2472452" cy="28670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258"/>
              </a:lnSpc>
              <a:buNone/>
            </a:pPr>
            <a:endParaRPr lang="en-US" dirty="0">
              <a:solidFill>
                <a:srgbClr val="C9C2C0"/>
              </a:solidFill>
              <a:latin typeface="Gelasio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312098" y="6808113"/>
            <a:ext cx="7492603" cy="29348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312"/>
              </a:lnSpc>
              <a:buNone/>
            </a:pPr>
            <a:endParaRPr lang="en-US" sz="1400" dirty="0">
              <a:solidFill>
                <a:srgbClr val="C9C2C0"/>
              </a:solidFill>
              <a:latin typeface="Gelasio"/>
            </a:endParaRPr>
          </a:p>
        </p:txBody>
      </p:sp>
      <p:pic>
        <p:nvPicPr>
          <p:cNvPr id="16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4396BF0-F344-0852-1218-E6120D9B4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993" y="1846233"/>
            <a:ext cx="7356534" cy="5744832"/>
          </a:xfrm>
          <a:prstGeom prst="rect">
            <a:avLst/>
          </a:prstGeom>
        </p:spPr>
      </p:pic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xmlns="" id="{A9C889BE-1A4A-014A-F231-E79DDDD06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487" y="1841247"/>
            <a:ext cx="6901132" cy="57548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dcae967-3fad-4680-a49c-139beb1d988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68C19D15BFB44B8718D41C712C1D2C" ma:contentTypeVersion="7" ma:contentTypeDescription="Create a new document." ma:contentTypeScope="" ma:versionID="a2dae5a436fc08e66e33af345359dd99">
  <xsd:schema xmlns:xsd="http://www.w3.org/2001/XMLSchema" xmlns:xs="http://www.w3.org/2001/XMLSchema" xmlns:p="http://schemas.microsoft.com/office/2006/metadata/properties" xmlns:ns3="bdcae967-3fad-4680-a49c-139beb1d9882" targetNamespace="http://schemas.microsoft.com/office/2006/metadata/properties" ma:root="true" ma:fieldsID="0f262bb03a2e165cfa133bbeaec74caa" ns3:_="">
    <xsd:import namespace="bdcae967-3fad-4680-a49c-139beb1d988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cae967-3fad-4680-a49c-139beb1d98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FF6518-5916-4DD2-94B2-D17B0E95A2B7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bdcae967-3fad-4680-a49c-139beb1d9882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2491780-B62E-43E4-9332-0DE378C662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1EB9CE-CCD6-44AC-A27A-AB53001DB117}">
  <ds:schemaRefs>
    <ds:schemaRef ds:uri="bdcae967-3fad-4680-a49c-139beb1d98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621</Words>
  <Application>Microsoft Office PowerPoint</Application>
  <PresentationFormat>Custom</PresentationFormat>
  <Paragraphs>128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Calibri</vt:lpstr>
      <vt:lpstr>Calibri Light</vt:lpstr>
      <vt:lpstr>Gelasio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pc</cp:lastModifiedBy>
  <cp:revision>140</cp:revision>
  <dcterms:created xsi:type="dcterms:W3CDTF">2024-08-02T11:01:21Z</dcterms:created>
  <dcterms:modified xsi:type="dcterms:W3CDTF">2024-08-07T18:12:52Z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0x010100D468C19D15BFB44B8718D41C712C1D2C</vt:lpwstr>
  </property>
</Properties>
</file>